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77" r:id="rId4"/>
    <p:sldId id="295" r:id="rId5"/>
    <p:sldId id="2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B85"/>
    <a:srgbClr val="1D4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5" autoAdjust="0"/>
    <p:restoredTop sz="96357" autoAdjust="0"/>
  </p:normalViewPr>
  <p:slideViewPr>
    <p:cSldViewPr snapToGrid="0">
      <p:cViewPr varScale="1">
        <p:scale>
          <a:sx n="99" d="100"/>
          <a:sy n="99" d="100"/>
        </p:scale>
        <p:origin x="35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E1588-C242-4E4E-8454-48267320E928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A5CE2-4AB4-462E-B606-9E212E7E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A5CE2-4AB4-462E-B606-9E212E7E7B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6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6DEA-D894-410F-B6A6-4EC2C2CCFC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6DEA-D894-410F-B6A6-4EC2C2CCFC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A5CE2-4AB4-462E-B606-9E212E7E7B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3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A5CE2-4AB4-462E-B606-9E212E7E7B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3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352"/>
            <a:ext cx="12192000" cy="717082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83823" y="937410"/>
            <a:ext cx="10024354" cy="1836677"/>
          </a:xfrm>
          <a:prstGeom prst="rect">
            <a:avLst/>
          </a:prstGeom>
        </p:spPr>
        <p:txBody>
          <a:bodyPr anchor="t" anchorCtr="0"/>
          <a:lstStyle>
            <a:lvl1pPr>
              <a:defRPr sz="44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274" y="4062440"/>
            <a:ext cx="2904750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4"/>
          <a:stretch/>
        </p:blipFill>
        <p:spPr>
          <a:xfrm>
            <a:off x="-35804" y="679"/>
            <a:ext cx="1924050" cy="68616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1900" y="210017"/>
            <a:ext cx="9282791" cy="809843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2310063" y="1195713"/>
            <a:ext cx="9244628" cy="499395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50" y="504800"/>
            <a:ext cx="1228350" cy="3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9521" y="641652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1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4"/>
          <a:stretch/>
        </p:blipFill>
        <p:spPr>
          <a:xfrm>
            <a:off x="-35804" y="679"/>
            <a:ext cx="1924050" cy="68616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1900" y="210018"/>
            <a:ext cx="9282791" cy="654394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2310063" y="1422577"/>
            <a:ext cx="9244628" cy="499395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50" y="504800"/>
            <a:ext cx="1228350" cy="3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9521" y="641652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71713" y="865188"/>
            <a:ext cx="9467850" cy="41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1" baseline="0">
                <a:latin typeface="+mn-lt"/>
              </a:defRPr>
            </a:lvl1pPr>
          </a:lstStyle>
          <a:p>
            <a:pPr lvl="0"/>
            <a:r>
              <a:rPr lang="en-US" b="0" i="1" dirty="0"/>
              <a:t>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7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de ba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4"/>
          <a:stretch/>
        </p:blipFill>
        <p:spPr>
          <a:xfrm>
            <a:off x="-35804" y="679"/>
            <a:ext cx="1924050" cy="6861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50" y="504800"/>
            <a:ext cx="1228350" cy="3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9521" y="641652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5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64" y="0"/>
            <a:ext cx="12216063" cy="14437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7115" y="273261"/>
            <a:ext cx="9305059" cy="809843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757115" y="1773140"/>
            <a:ext cx="9308379" cy="4626537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>
              <a:defRPr sz="18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493" y="542089"/>
            <a:ext cx="1228350" cy="3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47143" y="639967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rgbClr val="002062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rgbClr val="00206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op ba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64" y="0"/>
            <a:ext cx="12216063" cy="1443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493" y="542089"/>
            <a:ext cx="1228350" cy="3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47143" y="639967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rgbClr val="002062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rgbClr val="00206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1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47143" y="639967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rgbClr val="002062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rgbClr val="00206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1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47143" y="639967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rgbClr val="002062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rgbClr val="00206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1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47143" y="639967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rgbClr val="002062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rgbClr val="00206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62606-708E-F036-7D82-9D8B36A79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8E29-C948-4B4E-BD32-76F3C7BE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7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7" r:id="rId4"/>
    <p:sldLayoutId id="2147483663" r:id="rId5"/>
    <p:sldLayoutId id="2147483668" r:id="rId6"/>
    <p:sldLayoutId id="2147483664" r:id="rId7"/>
    <p:sldLayoutId id="2147483665" r:id="rId8"/>
    <p:sldLayoutId id="214748366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C2990E"/>
          </a:solidFill>
          <a:latin typeface="Lucida Sans"/>
          <a:ea typeface="+mj-ea"/>
          <a:cs typeface="Lucida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2062"/>
          </a:solidFill>
          <a:latin typeface="Lucida Sans"/>
          <a:ea typeface="+mn-ea"/>
          <a:cs typeface="Lucida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421B-CA09-1603-7175-C810BBCA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Excellence &amp; Outcomes</a:t>
            </a:r>
            <a:br>
              <a:rPr lang="en-US" dirty="0"/>
            </a:br>
            <a:r>
              <a:rPr lang="en-US" i="1" dirty="0" err="1"/>
              <a:t>BrAIN</a:t>
            </a:r>
            <a:r>
              <a:rPr lang="en-US" i="1" dirty="0"/>
              <a:t>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5354D-B0B1-105C-7B7B-5AFB80256ADD}"/>
              </a:ext>
            </a:extLst>
          </p:cNvPr>
          <p:cNvSpPr txBox="1"/>
          <p:nvPr/>
        </p:nvSpPr>
        <p:spPr>
          <a:xfrm>
            <a:off x="1083823" y="2516875"/>
            <a:ext cx="79017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Cristina Davis, Ph.D.</a:t>
            </a:r>
          </a:p>
          <a:p>
            <a:r>
              <a:rPr lang="en-US" sz="1800" dirty="0">
                <a:solidFill>
                  <a:schemeClr val="bg1"/>
                </a:solidFill>
              </a:rPr>
              <a:t>Associate Vice Chancellor, Interdisciplinary Research &amp; Strategic Initiatives</a:t>
            </a:r>
          </a:p>
          <a:p>
            <a:pPr>
              <a:spcAft>
                <a:spcPts val="1800"/>
              </a:spcAft>
            </a:pPr>
            <a:r>
              <a:rPr lang="en-US" sz="1800" dirty="0">
                <a:solidFill>
                  <a:schemeClr val="bg1"/>
                </a:solidFill>
              </a:rPr>
              <a:t>Professor, Mechanical &amp; Aerospace Engineering</a:t>
            </a:r>
          </a:p>
          <a:p>
            <a:pPr>
              <a:spcAft>
                <a:spcPts val="1800"/>
              </a:spcAft>
            </a:pPr>
            <a:r>
              <a:rPr lang="en-US" i="1" dirty="0">
                <a:solidFill>
                  <a:schemeClr val="bg1"/>
                </a:solidFill>
              </a:rPr>
              <a:t>August 15, 2023</a:t>
            </a:r>
            <a:endParaRPr lang="en-US" sz="1800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7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90D9B5-D895-A0F2-E2CD-AE6C2A1404AB}"/>
              </a:ext>
            </a:extLst>
          </p:cNvPr>
          <p:cNvSpPr/>
          <p:nvPr/>
        </p:nvSpPr>
        <p:spPr bwMode="auto">
          <a:xfrm>
            <a:off x="-58830" y="3610153"/>
            <a:ext cx="12309660" cy="3247847"/>
          </a:xfrm>
          <a:prstGeom prst="rect">
            <a:avLst/>
          </a:prstGeom>
          <a:solidFill>
            <a:srgbClr val="1D47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roxima Nova Semibold" panose="02000506030000020004" pitchFamily="50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roxima Nova Semibold" panose="02000506030000020004" pitchFamily="50" charset="0"/>
              </a:rPr>
              <a:t>At a Glance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7358"/>
          <a:stretch/>
        </p:blipFill>
        <p:spPr>
          <a:xfrm>
            <a:off x="-9524" y="0"/>
            <a:ext cx="12211050" cy="3610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08" y="6362362"/>
            <a:ext cx="1225402" cy="3535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B0A1DF-D7C6-DF25-3FB3-C0E7383F2F57}"/>
              </a:ext>
            </a:extLst>
          </p:cNvPr>
          <p:cNvGrpSpPr/>
          <p:nvPr/>
        </p:nvGrpSpPr>
        <p:grpSpPr>
          <a:xfrm>
            <a:off x="1759885" y="4614605"/>
            <a:ext cx="8672230" cy="1631216"/>
            <a:chOff x="1607274" y="4466857"/>
            <a:chExt cx="8672230" cy="163121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F5415A-D1C0-3EEE-B7C4-9D022D26CA8C}"/>
                </a:ext>
              </a:extLst>
            </p:cNvPr>
            <p:cNvSpPr txBox="1"/>
            <p:nvPr/>
          </p:nvSpPr>
          <p:spPr>
            <a:xfrm>
              <a:off x="8233477" y="4466857"/>
              <a:ext cx="204602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$12.6 billion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Economic activity generated in CA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8D0C94-6F37-5188-F429-1C462F3E2840}"/>
                </a:ext>
              </a:extLst>
            </p:cNvPr>
            <p:cNvSpPr txBox="1"/>
            <p:nvPr/>
          </p:nvSpPr>
          <p:spPr>
            <a:xfrm>
              <a:off x="1607274" y="4472694"/>
              <a:ext cx="204602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$1.07 billion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Research funding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B3DCBF-399D-6A5C-5A88-1FA475F8E497}"/>
                </a:ext>
              </a:extLst>
            </p:cNvPr>
            <p:cNvSpPr txBox="1"/>
            <p:nvPr/>
          </p:nvSpPr>
          <p:spPr>
            <a:xfrm>
              <a:off x="3269880" y="4484923"/>
              <a:ext cx="20460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13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Startups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667A6-A6C8-39DE-771E-A2FE7D16B311}"/>
                </a:ext>
              </a:extLst>
            </p:cNvPr>
            <p:cNvSpPr txBox="1"/>
            <p:nvPr/>
          </p:nvSpPr>
          <p:spPr>
            <a:xfrm>
              <a:off x="4772853" y="4466857"/>
              <a:ext cx="204602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132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Records of invention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609AC6-E2CD-23C7-98D3-F55C37F67FF9}"/>
                </a:ext>
              </a:extLst>
            </p:cNvPr>
            <p:cNvSpPr txBox="1"/>
            <p:nvPr/>
          </p:nvSpPr>
          <p:spPr>
            <a:xfrm>
              <a:off x="6658009" y="4466857"/>
              <a:ext cx="17090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1500+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Patents on record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559F56-96D5-A12B-098E-600F6E1FCBC8}"/>
              </a:ext>
            </a:extLst>
          </p:cNvPr>
          <p:cNvCxnSpPr>
            <a:cxnSpLocks/>
          </p:cNvCxnSpPr>
          <p:nvPr/>
        </p:nvCxnSpPr>
        <p:spPr bwMode="auto">
          <a:xfrm>
            <a:off x="-76200" y="3628082"/>
            <a:ext cx="12344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>
                <a:alpha val="6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44527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4" r="168"/>
          <a:stretch/>
        </p:blipFill>
        <p:spPr>
          <a:xfrm>
            <a:off x="1" y="0"/>
            <a:ext cx="122301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08" y="6362362"/>
            <a:ext cx="1225402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E735-BDD4-F33C-5F03-79D5D3C7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landscape of research &amp;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4EAF2-6DB6-4F25-6E0F-E07B0FCE8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155" y="3209040"/>
            <a:ext cx="4437995" cy="87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DA816-CCB4-3386-4853-CAC8CCAB8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211" y="2884303"/>
            <a:ext cx="3766307" cy="1510877"/>
          </a:xfrm>
          <a:prstGeom prst="rect">
            <a:avLst/>
          </a:prstGeom>
        </p:spPr>
      </p:pic>
      <p:sp>
        <p:nvSpPr>
          <p:cNvPr id="8" name="AutoShape 2" descr="UC Davis MIND Institute">
            <a:extLst>
              <a:ext uri="{FF2B5EF4-FFF2-40B4-BE49-F238E27FC236}">
                <a16:creationId xmlns:a16="http://schemas.microsoft.com/office/drawing/2014/main" id="{471B9CC5-9E88-3380-A88B-556C2FE40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A0FFF-7652-905F-929E-A61258C042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191" y="4804687"/>
            <a:ext cx="2470091" cy="480295"/>
          </a:xfrm>
          <a:prstGeom prst="rect">
            <a:avLst/>
          </a:prstGeom>
        </p:spPr>
      </p:pic>
      <p:pic>
        <p:nvPicPr>
          <p:cNvPr id="1028" name="Picture 4" descr="Site Logo">
            <a:extLst>
              <a:ext uri="{FF2B5EF4-FFF2-40B4-BE49-F238E27FC236}">
                <a16:creationId xmlns:a16="http://schemas.microsoft.com/office/drawing/2014/main" id="{362B3258-661C-09E1-126B-8A06A3F5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53" y="4852151"/>
            <a:ext cx="2821273" cy="7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e Logo">
            <a:extLst>
              <a:ext uri="{FF2B5EF4-FFF2-40B4-BE49-F238E27FC236}">
                <a16:creationId xmlns:a16="http://schemas.microsoft.com/office/drawing/2014/main" id="{3E8B6E23-64D0-B582-CC87-5684590C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88" y="4755699"/>
            <a:ext cx="2414845" cy="4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371A3-AC98-F0A2-7D5A-5CA0B9BB9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350" y="1708332"/>
            <a:ext cx="5217675" cy="890823"/>
          </a:xfrm>
          <a:prstGeom prst="rect">
            <a:avLst/>
          </a:prstGeom>
        </p:spPr>
      </p:pic>
      <p:pic>
        <p:nvPicPr>
          <p:cNvPr id="1032" name="Picture 8" descr="Site Logo">
            <a:extLst>
              <a:ext uri="{FF2B5EF4-FFF2-40B4-BE49-F238E27FC236}">
                <a16:creationId xmlns:a16="http://schemas.microsoft.com/office/drawing/2014/main" id="{86129577-0066-D904-1569-64E9838B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5" y="1517104"/>
            <a:ext cx="4402986" cy="10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te Logo">
            <a:extLst>
              <a:ext uri="{FF2B5EF4-FFF2-40B4-BE49-F238E27FC236}">
                <a16:creationId xmlns:a16="http://schemas.microsoft.com/office/drawing/2014/main" id="{F9A47A21-A78D-9125-E6EF-6A5F2249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5" y="5612733"/>
            <a:ext cx="3266702" cy="8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CA823A-10DB-6573-18D5-C42A01ED25E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025" y="5978979"/>
            <a:ext cx="3622008" cy="537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A4294D-0613-813A-1BF5-F1596124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946" y="5978979"/>
            <a:ext cx="2356054" cy="466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BE6238-5733-7B82-FC8F-8BFC75DA3D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850" y="3083190"/>
            <a:ext cx="2831313" cy="11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4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2370-A457-C873-531A-C9860C96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landscape of activities &amp;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DFDD2-BE08-57AA-2B82-53724BEA1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56" y="1519529"/>
            <a:ext cx="4421934" cy="170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C8571C-F5BA-7CC6-9355-72B3CFC772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22493" y="1499266"/>
            <a:ext cx="5365057" cy="355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2" descr="Machine Intelligence Learning Optimizer (MILO)">
            <a:extLst>
              <a:ext uri="{FF2B5EF4-FFF2-40B4-BE49-F238E27FC236}">
                <a16:creationId xmlns:a16="http://schemas.microsoft.com/office/drawing/2014/main" id="{BE2122C5-247B-4EFB-2A0F-8EC7F0E39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EAFC32-2C66-76E3-63A9-78B50CD43392}"/>
              </a:ext>
            </a:extLst>
          </p:cNvPr>
          <p:cNvGrpSpPr/>
          <p:nvPr/>
        </p:nvGrpSpPr>
        <p:grpSpPr>
          <a:xfrm>
            <a:off x="2846235" y="4342833"/>
            <a:ext cx="3447289" cy="1991275"/>
            <a:chOff x="327898" y="3358963"/>
            <a:chExt cx="3447289" cy="19912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8FC71E-4383-51F7-27D7-F38AC24AB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08" y="3358963"/>
              <a:ext cx="3333750" cy="164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1DFB70-19FE-E13E-B810-EF25D63AC670}"/>
                </a:ext>
              </a:extLst>
            </p:cNvPr>
            <p:cNvSpPr txBox="1"/>
            <p:nvPr/>
          </p:nvSpPr>
          <p:spPr>
            <a:xfrm>
              <a:off x="327898" y="5011684"/>
              <a:ext cx="344728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/>
                <a:t>https://health.ucdavis.edu/news/headlines/meet-milo-a-powerful-machine-learning-ai-tool-from-uc-davis-health/2020/07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BE7B4A-661F-CCD0-31F8-22CE78A04A3E}"/>
              </a:ext>
            </a:extLst>
          </p:cNvPr>
          <p:cNvGrpSpPr/>
          <p:nvPr/>
        </p:nvGrpSpPr>
        <p:grpSpPr>
          <a:xfrm>
            <a:off x="257501" y="3276600"/>
            <a:ext cx="2656552" cy="3568906"/>
            <a:chOff x="-411133" y="678182"/>
            <a:chExt cx="2656552" cy="35689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EC310D-2623-AABF-A8AC-A2C243E3C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2713"/>
            <a:stretch/>
          </p:blipFill>
          <p:spPr>
            <a:xfrm>
              <a:off x="-411133" y="678182"/>
              <a:ext cx="2387331" cy="32143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2EC874-DE72-F4E3-F700-E38DEB5243C1}"/>
                </a:ext>
              </a:extLst>
            </p:cNvPr>
            <p:cNvSpPr txBox="1"/>
            <p:nvPr/>
          </p:nvSpPr>
          <p:spPr>
            <a:xfrm>
              <a:off x="-411133" y="3908534"/>
              <a:ext cx="26565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/>
                <a:t>https://engineering.ucdavis.edu/news/artificial-intelligence-can-we-trust-machines-make-fair-decisions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C953D0C-D7C7-C0BD-4945-389085C2F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007" y="2324867"/>
            <a:ext cx="5452492" cy="404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303389"/>
      </p:ext>
    </p:extLst>
  </p:cSld>
  <p:clrMapOvr>
    <a:masterClrMapping/>
  </p:clrMapOvr>
</p:sld>
</file>

<file path=ppt/theme/theme1.xml><?xml version="1.0" encoding="utf-8"?>
<a:theme xmlns:a="http://schemas.openxmlformats.org/drawingml/2006/main" name="OR 2021">
  <a:themeElements>
    <a:clrScheme name="Custom 35">
      <a:dk1>
        <a:srgbClr val="FFFFFF"/>
      </a:dk1>
      <a:lt1>
        <a:srgbClr val="002855"/>
      </a:lt1>
      <a:dk2>
        <a:srgbClr val="FFFFFF"/>
      </a:dk2>
      <a:lt2>
        <a:srgbClr val="002855"/>
      </a:lt2>
      <a:accent1>
        <a:srgbClr val="002855"/>
      </a:accent1>
      <a:accent2>
        <a:srgbClr val="C99700"/>
      </a:accent2>
      <a:accent3>
        <a:srgbClr val="9CAF88"/>
      </a:accent3>
      <a:accent4>
        <a:srgbClr val="642667"/>
      </a:accent4>
      <a:accent5>
        <a:srgbClr val="008EAA"/>
      </a:accent5>
      <a:accent6>
        <a:srgbClr val="ED8B00"/>
      </a:accent6>
      <a:hlink>
        <a:srgbClr val="2A8EFE"/>
      </a:hlink>
      <a:folHlink>
        <a:srgbClr val="2A8EF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2855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D9BE59"/>
        </a:dk1>
        <a:lt1>
          <a:srgbClr val="FFFFFF"/>
        </a:lt1>
        <a:dk2>
          <a:srgbClr val="FFFFFF"/>
        </a:dk2>
        <a:lt2>
          <a:srgbClr val="000000"/>
        </a:lt2>
        <a:accent1>
          <a:srgbClr val="E3DC85"/>
        </a:accent1>
        <a:accent2>
          <a:srgbClr val="B9C7D9"/>
        </a:accent2>
        <a:accent3>
          <a:srgbClr val="FFFFFF"/>
        </a:accent3>
        <a:accent4>
          <a:srgbClr val="B9A24B"/>
        </a:accent4>
        <a:accent5>
          <a:srgbClr val="EFEBC2"/>
        </a:accent5>
        <a:accent6>
          <a:srgbClr val="A7B4C4"/>
        </a:accent6>
        <a:hlink>
          <a:srgbClr val="E1E7B7"/>
        </a:hlink>
        <a:folHlink>
          <a:srgbClr val="789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R 2021" id="{6C1C3D08-A5CC-4B29-8E4B-E46C15E35627}" vid="{1FFEC80A-B58F-4CD8-B797-9CC66613D8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1036</TotalTime>
  <Words>104</Words>
  <Application>Microsoft Macintosh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Proxima Nova Semibold</vt:lpstr>
      <vt:lpstr>Arial</vt:lpstr>
      <vt:lpstr>Calibri</vt:lpstr>
      <vt:lpstr>Lucida Sans</vt:lpstr>
      <vt:lpstr>Verdana</vt:lpstr>
      <vt:lpstr>OR 2021</vt:lpstr>
      <vt:lpstr>Research Excellence &amp; Outcomes BrAIN Workshop</vt:lpstr>
      <vt:lpstr>PowerPoint Presentation</vt:lpstr>
      <vt:lpstr>PowerPoint Presentation</vt:lpstr>
      <vt:lpstr>Diverse landscape of research &amp; practice</vt:lpstr>
      <vt:lpstr>Diverse landscape of activities &amp; outcomes</vt:lpstr>
    </vt:vector>
  </TitlesOfParts>
  <Company>University of California,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California, Davis Research overview</dc:title>
  <dc:creator>Whitney Cheung</dc:creator>
  <cp:lastModifiedBy>S. J. Ben Yoo</cp:lastModifiedBy>
  <cp:revision>25</cp:revision>
  <dcterms:created xsi:type="dcterms:W3CDTF">2023-08-03T22:55:21Z</dcterms:created>
  <dcterms:modified xsi:type="dcterms:W3CDTF">2023-08-15T15:57:14Z</dcterms:modified>
</cp:coreProperties>
</file>